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0"/>
  </p:notesMasterIdLst>
  <p:sldIdLst>
    <p:sldId id="256" r:id="rId2"/>
    <p:sldId id="257" r:id="rId3"/>
    <p:sldId id="258" r:id="rId4"/>
    <p:sldId id="278" r:id="rId5"/>
    <p:sldId id="281" r:id="rId6"/>
    <p:sldId id="262" r:id="rId7"/>
    <p:sldId id="259" r:id="rId8"/>
    <p:sldId id="261" r:id="rId9"/>
    <p:sldId id="270" r:id="rId10"/>
    <p:sldId id="265" r:id="rId11"/>
    <p:sldId id="260" r:id="rId12"/>
    <p:sldId id="263" r:id="rId13"/>
    <p:sldId id="264" r:id="rId14"/>
    <p:sldId id="266" r:id="rId15"/>
    <p:sldId id="267" r:id="rId16"/>
    <p:sldId id="268" r:id="rId17"/>
    <p:sldId id="269" r:id="rId18"/>
    <p:sldId id="271" r:id="rId19"/>
    <p:sldId id="273" r:id="rId20"/>
    <p:sldId id="272" r:id="rId21"/>
    <p:sldId id="274" r:id="rId22"/>
    <p:sldId id="275" r:id="rId23"/>
    <p:sldId id="282" r:id="rId24"/>
    <p:sldId id="276" r:id="rId25"/>
    <p:sldId id="277" r:id="rId26"/>
    <p:sldId id="283" r:id="rId27"/>
    <p:sldId id="279" r:id="rId28"/>
    <p:sldId id="280" r:id="rId2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E1B521F-3EC9-4B9F-8D06-1D54E888A828}" type="datetimeFigureOut">
              <a:rPr lang="ru-RU" smtClean="0"/>
              <a:pPr/>
              <a:t>23.04.2015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0EA565-3CBB-4A33-A945-5809C830D7B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0EA565-3CBB-4A33-A945-5809C830D7B7}" type="slidenum">
              <a:rPr lang="ru-RU" smtClean="0"/>
              <a:pPr/>
              <a:t>19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7EAF463A-BC7C-46EE-9F1E-7F377CCA4891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EAF463A-BC7C-46EE-9F1E-7F377CCA4891}" type="datetimeFigureOut">
              <a:rPr lang="en-US" smtClean="0"/>
              <a:pPr/>
              <a:t>4/23/2015</a:t>
            </a:fld>
            <a:endParaRPr lang="en-US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://old.rk.karelia.ru/blog/karelskie-boytsyi-lesnogo-fronta/foto-13-5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hyperlink" Target="http://old.rk.karelia.ru/blog/karelskie-boytsyi-lesnogo-fronta/foto-2-37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hyperlink" Target="http://old.rk.karelia.ru/blog/karelskie-boytsyi-lesnogo-fronta/foto-10-6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old.rk.karelia.ru/blog/karelskie-boytsyi-lesnogo-fronta/foto11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hyperlink" Target="http://old.rk.karelia.ru/blog/karelskie-boytsyi-lesnogo-fronta/foto-14-5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hyperlink" Target="http://old.rk.karelia.ru/blog/karelskie-boytsyi-lesnogo-fronta/foto-15-3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hyperlink" Target="http://old.rk.karelia.ru/blog/karelskie-boytsyi-lesnogo-fronta/foto-16-2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&#1055;&#1088;&#1080;&#1083;&#1086;&#1078;&#1077;&#1085;&#1080;&#1077;%20&#8470;1.doc" TargetMode="Externa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hyperlink" Target="&#1055;&#1088;&#1080;&#1083;&#1086;&#1078;&#1077;&#1085;&#1084;&#1077;%20&#8470;3.mp4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&#1055;&#1088;&#1080;&#1083;&#1086;&#1078;&#1077;&#1085;&#1080;&#1077;%20&#8470;4.docx" TargetMode="Externa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pobeda1945.su/" TargetMode="Externa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old.rk.karelia.ru/blog/karelskie-boytsyi-lesnogo-fronta/foto-18-2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old.rk.karelia.ru/blog/karelskie-boytsyi-lesnogo-fronta/foto-6-11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914400"/>
            <a:ext cx="7772400" cy="22098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C3300"/>
                </a:solidFill>
              </a:rPr>
              <a:t/>
            </a:r>
            <a:br>
              <a:rPr lang="ru-RU" dirty="0" smtClean="0">
                <a:solidFill>
                  <a:srgbClr val="CC3300"/>
                </a:solidFill>
              </a:rPr>
            </a:br>
            <a:r>
              <a:rPr lang="ru-RU" dirty="0" smtClean="0">
                <a:solidFill>
                  <a:srgbClr val="CC3300"/>
                </a:solidFill>
              </a:rPr>
              <a:t/>
            </a:r>
            <a:br>
              <a:rPr lang="ru-RU" dirty="0" smtClean="0">
                <a:solidFill>
                  <a:srgbClr val="CC3300"/>
                </a:solidFill>
              </a:rPr>
            </a:br>
            <a:r>
              <a:rPr lang="ru-RU" sz="3600" dirty="0" smtClean="0">
                <a:solidFill>
                  <a:srgbClr val="CC3300"/>
                </a:solidFill>
              </a:rPr>
              <a:t>Тема: </a:t>
            </a:r>
            <a:br>
              <a:rPr lang="ru-RU" sz="3600" dirty="0" smtClean="0">
                <a:solidFill>
                  <a:srgbClr val="CC3300"/>
                </a:solidFill>
              </a:rPr>
            </a:br>
            <a:r>
              <a:rPr lang="ru-RU" sz="3600" dirty="0" smtClean="0">
                <a:solidFill>
                  <a:srgbClr val="CC3300"/>
                </a:solidFill>
              </a:rPr>
              <a:t>« … Памяти павших, </a:t>
            </a:r>
            <a:br>
              <a:rPr lang="ru-RU" sz="3600" dirty="0" smtClean="0">
                <a:solidFill>
                  <a:srgbClr val="CC3300"/>
                </a:solidFill>
              </a:rPr>
            </a:br>
            <a:r>
              <a:rPr lang="ru-RU" sz="3600" dirty="0" smtClean="0">
                <a:solidFill>
                  <a:srgbClr val="CC3300"/>
                </a:solidFill>
              </a:rPr>
              <a:t>       мужеству вернувшихся….»</a:t>
            </a:r>
            <a:r>
              <a:rPr lang="ru-RU" dirty="0" smtClean="0">
                <a:solidFill>
                  <a:srgbClr val="CC3300"/>
                </a:solidFill>
              </a:rPr>
              <a:t/>
            </a:r>
            <a:br>
              <a:rPr lang="ru-RU" dirty="0" smtClean="0">
                <a:solidFill>
                  <a:srgbClr val="CC3300"/>
                </a:solidFill>
              </a:rPr>
            </a:br>
            <a:r>
              <a:rPr lang="ru-RU" sz="3100" dirty="0" smtClean="0"/>
              <a:t> по книге  Д.Я. </a:t>
            </a:r>
            <a:r>
              <a:rPr lang="ru-RU" sz="3100" dirty="0" err="1" smtClean="0"/>
              <a:t>Гусарова</a:t>
            </a:r>
            <a:r>
              <a:rPr lang="ru-RU" sz="3100" dirty="0" smtClean="0"/>
              <a:t> </a:t>
            </a:r>
            <a:br>
              <a:rPr lang="ru-RU" sz="3100" dirty="0" smtClean="0"/>
            </a:br>
            <a:r>
              <a:rPr lang="ru-RU" sz="3100" dirty="0" smtClean="0"/>
              <a:t>« За чертой милосердия»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 8 класс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3124200"/>
            <a:ext cx="7772400" cy="1687111"/>
          </a:xfrm>
        </p:spPr>
        <p:txBody>
          <a:bodyPr>
            <a:noAutofit/>
          </a:bodyPr>
          <a:lstStyle/>
          <a:p>
            <a:r>
              <a:rPr lang="ru-RU" sz="1200" dirty="0" smtClean="0">
                <a:solidFill>
                  <a:schemeClr val="tx1"/>
                </a:solidFill>
              </a:rPr>
              <a:t> Красная Ольга Владимировна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Учитель химии, биологии, географии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высшей квалификационной </a:t>
            </a:r>
            <a:r>
              <a:rPr lang="ru-RU" sz="1200" dirty="0" smtClean="0">
                <a:solidFill>
                  <a:schemeClr val="tx1"/>
                </a:solidFill>
              </a:rPr>
              <a:t>категории</a:t>
            </a:r>
          </a:p>
          <a:p>
            <a:r>
              <a:rPr lang="ru-RU" sz="1200" dirty="0" err="1" smtClean="0">
                <a:solidFill>
                  <a:schemeClr val="tx1"/>
                </a:solidFill>
              </a:rPr>
              <a:t>Льдинина</a:t>
            </a:r>
            <a:r>
              <a:rPr lang="ru-RU" sz="1200" dirty="0" smtClean="0">
                <a:solidFill>
                  <a:schemeClr val="tx1"/>
                </a:solidFill>
              </a:rPr>
              <a:t> Людмила Викторовна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Учитель истории и обществознания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Первой квалификационной </a:t>
            </a:r>
            <a:r>
              <a:rPr lang="ru-RU" sz="1200" dirty="0" err="1" smtClean="0">
                <a:solidFill>
                  <a:schemeClr val="tx1"/>
                </a:solidFill>
              </a:rPr>
              <a:t>карегории</a:t>
            </a:r>
            <a:endParaRPr lang="ru-RU" sz="1200" dirty="0" smtClean="0">
              <a:solidFill>
                <a:schemeClr val="tx1"/>
              </a:solidFill>
            </a:endParaRPr>
          </a:p>
          <a:p>
            <a:r>
              <a:rPr lang="ru-RU" sz="1200" dirty="0" smtClean="0">
                <a:solidFill>
                  <a:schemeClr val="tx1"/>
                </a:solidFill>
              </a:rPr>
              <a:t>                                                        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		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                                                                                                                                    </a:t>
            </a:r>
          </a:p>
          <a:p>
            <a:r>
              <a:rPr lang="ru-RU" sz="1200" dirty="0" smtClean="0">
                <a:solidFill>
                  <a:schemeClr val="tx1"/>
                </a:solidFill>
              </a:rPr>
              <a:t>                                                                                      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95600" y="5867400"/>
            <a:ext cx="388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МКОУ СОШ №1 г. Пудожа РК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C3300"/>
                </a:solidFill>
              </a:rPr>
              <a:t>1-й партизанская бригада Карельского фронта</a:t>
            </a:r>
            <a:endParaRPr lang="ru-RU" dirty="0"/>
          </a:p>
        </p:txBody>
      </p:sp>
      <p:pic>
        <p:nvPicPr>
          <p:cNvPr id="5" name="Рисунок 4" descr="Бойцы партизанского отряда «Вперед» в тылу врага (переход кимасозерского тракта).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1600200"/>
            <a:ext cx="6000750" cy="4276725"/>
          </a:xfrm>
          <a:prstGeom prst="rect">
            <a:avLst/>
          </a:prstGeom>
          <a:noFill/>
          <a:ln w="57150">
            <a:solidFill>
              <a:srgbClr val="CC33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C3300"/>
                </a:solidFill>
              </a:rPr>
              <a:t>1-й партизанская бригада Карельского фронта</a:t>
            </a:r>
            <a:endParaRPr lang="ru-RU" dirty="0"/>
          </a:p>
        </p:txBody>
      </p:sp>
      <p:pic>
        <p:nvPicPr>
          <p:cNvPr id="4" name="Рисунок 3" descr="Поход партизанского отряда «Вперед» в тыл врага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1600200"/>
            <a:ext cx="6276975" cy="4319588"/>
          </a:xfrm>
          <a:prstGeom prst="rect">
            <a:avLst/>
          </a:prstGeom>
          <a:noFill/>
          <a:ln w="57150">
            <a:solidFill>
              <a:srgbClr val="CC33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C3300"/>
                </a:solidFill>
              </a:rPr>
              <a:t>1-й партизанская бригада Карельского фронта</a:t>
            </a:r>
            <a:endParaRPr lang="ru-RU" dirty="0"/>
          </a:p>
        </p:txBody>
      </p:sp>
      <p:pic>
        <p:nvPicPr>
          <p:cNvPr id="4" name="Рисунок 3" descr="Бойцы партизанского отряда «Вперед» после выполнения боевого задания. 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1752600"/>
            <a:ext cx="6000750" cy="3914775"/>
          </a:xfrm>
          <a:prstGeom prst="rect">
            <a:avLst/>
          </a:prstGeom>
          <a:noFill/>
          <a:ln w="38100">
            <a:solidFill>
              <a:srgbClr val="CC33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C3300"/>
                </a:solidFill>
              </a:rPr>
              <a:t>1-й партизанская бригада Карельского фронта</a:t>
            </a:r>
            <a:endParaRPr lang="ru-RU" dirty="0"/>
          </a:p>
        </p:txBody>
      </p:sp>
      <p:pic>
        <p:nvPicPr>
          <p:cNvPr id="5" name="Рисунок 4" descr="Бойцы партизанского отряда «Вперед» изучают устройство нового миномета.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24000" y="1676400"/>
            <a:ext cx="6228806" cy="3931920"/>
          </a:xfrm>
          <a:prstGeom prst="rect">
            <a:avLst/>
          </a:prstGeom>
          <a:noFill/>
          <a:ln w="57150">
            <a:solidFill>
              <a:srgbClr val="CC33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C3300"/>
                </a:solidFill>
              </a:rPr>
              <a:t>1-й партизанская бригада Карельского фронта</a:t>
            </a:r>
            <a:endParaRPr lang="ru-RU" dirty="0"/>
          </a:p>
        </p:txBody>
      </p:sp>
      <p:pic>
        <p:nvPicPr>
          <p:cNvPr id="5" name="Рисунок 4" descr=" Бойцы партизанского отряда эвакуируют раненого партизана.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1524000"/>
            <a:ext cx="6000750" cy="4400550"/>
          </a:xfrm>
          <a:prstGeom prst="rect">
            <a:avLst/>
          </a:prstGeom>
          <a:noFill/>
          <a:ln w="57150">
            <a:solidFill>
              <a:srgbClr val="CC33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C3300"/>
                </a:solidFill>
              </a:rPr>
              <a:t>1-й партизанская бригада Карельского фронта</a:t>
            </a:r>
            <a:endParaRPr lang="ru-RU" dirty="0"/>
          </a:p>
        </p:txBody>
      </p:sp>
      <p:pic>
        <p:nvPicPr>
          <p:cNvPr id="4" name="Рисунок 3" descr="Переправа бойцов партизанского отряда «Вперед» через реку Чирко-Кемь в 40 км от линии фронта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1524000"/>
            <a:ext cx="6000750" cy="4371975"/>
          </a:xfrm>
          <a:prstGeom prst="rect">
            <a:avLst/>
          </a:prstGeom>
          <a:noFill/>
          <a:ln w="57150">
            <a:solidFill>
              <a:srgbClr val="CC33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C3300"/>
                </a:solidFill>
              </a:rPr>
              <a:t>1-й партизанская бригада Карельского фронта</a:t>
            </a:r>
            <a:endParaRPr lang="ru-RU" dirty="0"/>
          </a:p>
        </p:txBody>
      </p:sp>
      <p:pic>
        <p:nvPicPr>
          <p:cNvPr id="5" name="Содержимое 4" descr="Заместитель командира отряда «Красный партизан» А.А. Коросов уточняет задание.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1676400"/>
            <a:ext cx="6000750" cy="4057650"/>
          </a:xfrm>
          <a:prstGeom prst="rect">
            <a:avLst/>
          </a:prstGeom>
          <a:noFill/>
          <a:ln w="57150">
            <a:solidFill>
              <a:srgbClr val="CC33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    </a:t>
            </a:r>
            <a:r>
              <a:rPr lang="ru-RU" dirty="0" err="1" smtClean="0">
                <a:solidFill>
                  <a:srgbClr val="CC3300"/>
                </a:solidFill>
              </a:rPr>
              <a:t>Западно</a:t>
            </a:r>
            <a:r>
              <a:rPr lang="ru-RU" dirty="0" smtClean="0">
                <a:solidFill>
                  <a:srgbClr val="CC3300"/>
                </a:solidFill>
              </a:rPr>
              <a:t>- Карельская возвышенность</a:t>
            </a:r>
            <a:endParaRPr lang="ru-RU" dirty="0">
              <a:solidFill>
                <a:srgbClr val="CC3300"/>
              </a:solidFill>
            </a:endParaRPr>
          </a:p>
        </p:txBody>
      </p:sp>
      <p:pic>
        <p:nvPicPr>
          <p:cNvPr id="28674" name="Picture 2" descr="E:\милосердие\подножия зап. кар. воз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409768"/>
            <a:ext cx="4572000" cy="3426984"/>
          </a:xfrm>
          <a:prstGeom prst="rect">
            <a:avLst/>
          </a:prstGeom>
          <a:noFill/>
          <a:ln w="57150">
            <a:solidFill>
              <a:srgbClr val="CC3300"/>
            </a:solidFill>
          </a:ln>
        </p:spPr>
      </p:pic>
      <p:pic>
        <p:nvPicPr>
          <p:cNvPr id="28675" name="Picture 3" descr="E:\милосердие\вотавра.jpg"/>
          <p:cNvPicPr>
            <a:picLocks noChangeAspect="1" noChangeArrowheads="1"/>
          </p:cNvPicPr>
          <p:nvPr/>
        </p:nvPicPr>
        <p:blipFill>
          <a:blip r:embed="rId3" cstate="print"/>
          <a:srcRect l="6622" t="8421" r="7285" b="9053"/>
          <a:stretch>
            <a:fillRect/>
          </a:stretch>
        </p:blipFill>
        <p:spPr bwMode="auto">
          <a:xfrm>
            <a:off x="3962400" y="2895600"/>
            <a:ext cx="4953000" cy="3733800"/>
          </a:xfrm>
          <a:prstGeom prst="rect">
            <a:avLst/>
          </a:prstGeom>
          <a:noFill/>
          <a:ln w="57150">
            <a:solidFill>
              <a:srgbClr val="CC3300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533400" y="5334000"/>
            <a:ext cx="2895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У  подножья </a:t>
            </a:r>
            <a:r>
              <a:rPr lang="ru-RU" dirty="0" err="1" smtClean="0"/>
              <a:t>Западно</a:t>
            </a:r>
            <a:r>
              <a:rPr lang="ru-RU" dirty="0" smtClean="0"/>
              <a:t> – Карельской возвышенности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248400" y="1447800"/>
            <a:ext cx="20574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 На склонах </a:t>
            </a:r>
            <a:r>
              <a:rPr lang="ru-RU" dirty="0" err="1" smtClean="0"/>
              <a:t>Западно</a:t>
            </a:r>
            <a:r>
              <a:rPr lang="ru-RU" dirty="0" smtClean="0"/>
              <a:t>- Карельской возвышенности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6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Это часть хребта </a:t>
            </a:r>
            <a:r>
              <a:rPr lang="ru-RU" dirty="0" err="1" smtClean="0"/>
              <a:t>Маанселькя</a:t>
            </a:r>
            <a:r>
              <a:rPr lang="ru-RU" dirty="0" smtClean="0"/>
              <a:t>, второй по высоте район Карелии. Особенностью его рельефа являются цепи гряд, протягивающиеся с </a:t>
            </a:r>
            <a:r>
              <a:rPr lang="ru-RU" dirty="0" err="1" smtClean="0"/>
              <a:t>северо</a:t>
            </a:r>
            <a:r>
              <a:rPr lang="ru-RU" dirty="0" smtClean="0"/>
              <a:t>- запада на </a:t>
            </a:r>
            <a:r>
              <a:rPr lang="ru-RU" dirty="0" err="1" smtClean="0"/>
              <a:t>юго</a:t>
            </a:r>
            <a:r>
              <a:rPr lang="ru-RU" dirty="0" smtClean="0"/>
              <a:t>- восток. Наибольшей высотой и резкостью форм характеризуется центральная цепь, сложенная твердыми кварцитами. В </a:t>
            </a:r>
            <a:r>
              <a:rPr lang="ru-RU" dirty="0" err="1" smtClean="0"/>
              <a:t>межгрядовых</a:t>
            </a:r>
            <a:r>
              <a:rPr lang="ru-RU" dirty="0" smtClean="0"/>
              <a:t> понижениях находятся </a:t>
            </a:r>
            <a:r>
              <a:rPr lang="ru-RU" dirty="0" err="1" smtClean="0"/>
              <a:t>озерно</a:t>
            </a:r>
            <a:r>
              <a:rPr lang="ru-RU" dirty="0" smtClean="0"/>
              <a:t>- ледниковые равнины, озера, местами встречаются болота. Склоны  её покрыты хвойными и смешанными лесами. Горные  скалистые вершины большей частью заняты редким сосновым лесом. Самая высокая точка возвышенности 417,3 м- гора </a:t>
            </a:r>
            <a:r>
              <a:rPr lang="ru-RU" dirty="0" err="1" smtClean="0"/>
              <a:t>Воттоваара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 Партизанская бригада вела бой на высоте 264,9м в 5 км </a:t>
            </a:r>
            <a:r>
              <a:rPr lang="ru-RU" dirty="0" err="1" smtClean="0"/>
              <a:t>юго</a:t>
            </a:r>
            <a:r>
              <a:rPr lang="ru-RU" dirty="0" smtClean="0"/>
              <a:t>- востоку от горы </a:t>
            </a:r>
            <a:r>
              <a:rPr lang="ru-RU" dirty="0" err="1" smtClean="0"/>
              <a:t>Воттоваары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C3300"/>
                </a:solidFill>
              </a:rPr>
              <a:t> </a:t>
            </a:r>
            <a:r>
              <a:rPr lang="ru-RU" dirty="0" err="1" smtClean="0">
                <a:solidFill>
                  <a:srgbClr val="CC3300"/>
                </a:solidFill>
              </a:rPr>
              <a:t>Западно</a:t>
            </a:r>
            <a:r>
              <a:rPr lang="ru-RU" dirty="0" smtClean="0">
                <a:solidFill>
                  <a:srgbClr val="CC3300"/>
                </a:solidFill>
              </a:rPr>
              <a:t>- Карельская возвышенность</a:t>
            </a:r>
            <a:endParaRPr lang="ru-RU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2743200"/>
            <a:ext cx="8229600" cy="3264091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«…..Двигаться становилось труднее. Путь медленно и почти незаметно шел все вверх и вверх; спереди, справа и слева виднелись высокие каменистые увалы- бригада уже втянулась в широкую полосу, которая на географических картах значилась как </a:t>
            </a:r>
            <a:r>
              <a:rPr lang="ru-RU" dirty="0" err="1" smtClean="0"/>
              <a:t>Западно</a:t>
            </a:r>
            <a:r>
              <a:rPr lang="ru-RU" dirty="0" smtClean="0"/>
              <a:t>- Карельская возвышенность. В другое время на это никто не обратил бы внимания : обычная гряда холмов с редкими высотами, чаще всего плоскими, с нагромождениями камней и со светлыми сосновыми борами, - но теперь каждый шаг давался с таким трудом, что подъемы и спуски были мукой…….»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381000"/>
            <a:ext cx="9144000" cy="2362200"/>
          </a:xfrm>
        </p:spPr>
        <p:txBody>
          <a:bodyPr>
            <a:normAutofit/>
          </a:bodyPr>
          <a:lstStyle/>
          <a:p>
            <a:pPr algn="ctr"/>
            <a:r>
              <a:rPr lang="ru-RU" sz="2700" dirty="0" smtClean="0">
                <a:solidFill>
                  <a:srgbClr val="CC3300"/>
                </a:solidFill>
              </a:rPr>
              <a:t> Описание </a:t>
            </a:r>
            <a:br>
              <a:rPr lang="ru-RU" sz="2700" dirty="0" smtClean="0">
                <a:solidFill>
                  <a:srgbClr val="CC3300"/>
                </a:solidFill>
              </a:rPr>
            </a:br>
            <a:r>
              <a:rPr lang="ru-RU" sz="2700" dirty="0" err="1" smtClean="0">
                <a:solidFill>
                  <a:srgbClr val="CC3300"/>
                </a:solidFill>
              </a:rPr>
              <a:t>Западно</a:t>
            </a:r>
            <a:r>
              <a:rPr lang="ru-RU" sz="2700" dirty="0" smtClean="0">
                <a:solidFill>
                  <a:srgbClr val="CC3300"/>
                </a:solidFill>
              </a:rPr>
              <a:t>- Карельской возвышенности</a:t>
            </a:r>
            <a:br>
              <a:rPr lang="ru-RU" sz="2700" dirty="0" smtClean="0">
                <a:solidFill>
                  <a:srgbClr val="CC3300"/>
                </a:solidFill>
              </a:rPr>
            </a:br>
            <a:r>
              <a:rPr lang="ru-RU" sz="2700" dirty="0" smtClean="0">
                <a:solidFill>
                  <a:srgbClr val="CC3300"/>
                </a:solidFill>
              </a:rPr>
              <a:t>( отрывок из </a:t>
            </a:r>
            <a:r>
              <a:rPr lang="ru-RU" sz="2700" dirty="0" err="1" smtClean="0">
                <a:solidFill>
                  <a:srgbClr val="CC3300"/>
                </a:solidFill>
              </a:rPr>
              <a:t>книгиД.Я.Гусарова</a:t>
            </a:r>
            <a:r>
              <a:rPr lang="ru-RU" sz="2700" dirty="0" smtClean="0">
                <a:solidFill>
                  <a:srgbClr val="CC3300"/>
                </a:solidFill>
              </a:rPr>
              <a:t> </a:t>
            </a:r>
            <a:br>
              <a:rPr lang="ru-RU" sz="2700" dirty="0" smtClean="0">
                <a:solidFill>
                  <a:srgbClr val="CC3300"/>
                </a:solidFill>
              </a:rPr>
            </a:br>
            <a:r>
              <a:rPr lang="ru-RU" sz="2700" dirty="0" smtClean="0">
                <a:solidFill>
                  <a:srgbClr val="CC3300"/>
                </a:solidFill>
              </a:rPr>
              <a:t>« За чертой милосердия)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 rot="10800000" flipV="1">
            <a:off x="1447797" y="692006"/>
            <a:ext cx="571500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solidFill>
                  <a:srgbClr val="CC3300"/>
                </a:solidFill>
              </a:rPr>
              <a:t>    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3600" dirty="0" smtClean="0"/>
              <a:t>Готовность помочь кому-л. из чувства сострадания, человеколюбия; снисхождение, </a:t>
            </a:r>
            <a:br>
              <a:rPr lang="ru-RU" sz="3600" dirty="0" smtClean="0"/>
            </a:br>
            <a:r>
              <a:rPr lang="ru-RU" sz="3600" dirty="0" smtClean="0"/>
              <a:t>помощь кому-л., вызванные такими чувствами</a:t>
            </a:r>
          </a:p>
          <a:p>
            <a:pPr algn="r">
              <a:buNone/>
            </a:pPr>
            <a:r>
              <a:rPr lang="ru-RU" sz="3600" dirty="0" smtClean="0"/>
              <a:t>(Большой толковый словарь)</a:t>
            </a:r>
          </a:p>
          <a:p>
            <a:pPr algn="r">
              <a:buNone/>
            </a:pPr>
            <a:endParaRPr lang="ru-RU" sz="360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             </a:t>
            </a:r>
            <a:r>
              <a:rPr lang="ru-RU" dirty="0" smtClean="0">
                <a:solidFill>
                  <a:srgbClr val="CC3300"/>
                </a:solidFill>
              </a:rPr>
              <a:t>Милосердие</a:t>
            </a:r>
            <a:endParaRPr lang="ru-RU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254691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dirty="0" smtClean="0"/>
              <a:t>«…..Высота  264,9 м — это широкое, вытянутое овалом плато с каменистым обрывом с севера и с пологими, мягкими спусками в другие стороны. С края обрыва открывается просторный вид на озера и болота внизу, на небольшую речку Тяжу, протекавшую слева, на соседние горы, темневшие на горизонте, — место чистое и светлое, где даже легкий ветерок сдувает мошкару и комаров, а огромные обомшелые валуны могут служить удобным укрытием при обороне…..»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CC3300"/>
                </a:solidFill>
              </a:rPr>
              <a:t> Описание </a:t>
            </a:r>
            <a:br>
              <a:rPr lang="ru-RU" sz="2400" dirty="0" smtClean="0">
                <a:solidFill>
                  <a:srgbClr val="CC3300"/>
                </a:solidFill>
              </a:rPr>
            </a:br>
            <a:r>
              <a:rPr lang="ru-RU" sz="2400" dirty="0" smtClean="0">
                <a:solidFill>
                  <a:srgbClr val="CC3300"/>
                </a:solidFill>
              </a:rPr>
              <a:t>Высоты 264,9</a:t>
            </a:r>
            <a:br>
              <a:rPr lang="ru-RU" sz="2400" dirty="0" smtClean="0">
                <a:solidFill>
                  <a:srgbClr val="CC3300"/>
                </a:solidFill>
              </a:rPr>
            </a:br>
            <a:r>
              <a:rPr lang="ru-RU" sz="2400" dirty="0" smtClean="0">
                <a:solidFill>
                  <a:srgbClr val="CC3300"/>
                </a:solidFill>
              </a:rPr>
              <a:t>( отрывок из </a:t>
            </a:r>
            <a:r>
              <a:rPr lang="ru-RU" sz="2400" dirty="0" err="1" smtClean="0">
                <a:solidFill>
                  <a:srgbClr val="CC3300"/>
                </a:solidFill>
              </a:rPr>
              <a:t>книгиД.Я.Гусарова</a:t>
            </a:r>
            <a:r>
              <a:rPr lang="ru-RU" sz="2400" dirty="0" smtClean="0">
                <a:solidFill>
                  <a:srgbClr val="CC3300"/>
                </a:solidFill>
              </a:rPr>
              <a:t> </a:t>
            </a:r>
            <a:br>
              <a:rPr lang="ru-RU" sz="2400" dirty="0" smtClean="0">
                <a:solidFill>
                  <a:srgbClr val="CC3300"/>
                </a:solidFill>
              </a:rPr>
            </a:br>
            <a:r>
              <a:rPr lang="ru-RU" sz="2400" dirty="0" smtClean="0">
                <a:solidFill>
                  <a:srgbClr val="CC3300"/>
                </a:solidFill>
              </a:rPr>
              <a:t>« За чертой милосердия)</a:t>
            </a:r>
            <a:endParaRPr lang="ru-RU" sz="24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1. Прочитать предложенный отрывок из книги.</a:t>
            </a:r>
          </a:p>
          <a:p>
            <a:r>
              <a:rPr lang="ru-RU" dirty="0" smtClean="0"/>
              <a:t> 2. Обсудить в группе о чем этот текст.</a:t>
            </a:r>
          </a:p>
          <a:p>
            <a:r>
              <a:rPr lang="ru-RU" dirty="0" smtClean="0"/>
              <a:t>3. Попробуйте  дать оценку поступкам и поведению героев.</a:t>
            </a:r>
          </a:p>
          <a:p>
            <a:r>
              <a:rPr lang="ru-RU" dirty="0" smtClean="0"/>
              <a:t>4.Можно ли считать их поступки милосердными?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  </a:t>
            </a:r>
            <a:r>
              <a:rPr lang="ru-RU" dirty="0" smtClean="0">
                <a:solidFill>
                  <a:srgbClr val="CC3300"/>
                </a:solidFill>
              </a:rPr>
              <a:t>Работа в группах</a:t>
            </a:r>
            <a:br>
              <a:rPr lang="ru-RU" dirty="0" smtClean="0">
                <a:solidFill>
                  <a:srgbClr val="CC3300"/>
                </a:solidFill>
              </a:rPr>
            </a:br>
            <a:r>
              <a:rPr lang="ru-RU" sz="2200" dirty="0" smtClean="0">
                <a:solidFill>
                  <a:srgbClr val="CC3300"/>
                </a:solidFill>
              </a:rPr>
              <a:t>( </a:t>
            </a:r>
            <a:r>
              <a:rPr lang="ru-RU" sz="2200" dirty="0" smtClean="0">
                <a:solidFill>
                  <a:srgbClr val="CC3300"/>
                </a:solidFill>
                <a:hlinkClick r:id="rId2" action="ppaction://hlinkfile"/>
              </a:rPr>
              <a:t>Приложение № 1</a:t>
            </a:r>
            <a:r>
              <a:rPr lang="ru-RU" sz="2200" dirty="0" smtClean="0">
                <a:solidFill>
                  <a:srgbClr val="CC3300"/>
                </a:solidFill>
              </a:rPr>
              <a:t>)</a:t>
            </a:r>
            <a:endParaRPr lang="ru-RU" sz="22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«…..Этот  его смех Вася даже теперь не мог с вспоминать без обиды. Да, не повезло ему с командиром отделения. Другой бы на месте </a:t>
            </a:r>
            <a:r>
              <a:rPr lang="ru-RU" dirty="0" err="1" smtClean="0"/>
              <a:t>Живякова</a:t>
            </a:r>
            <a:r>
              <a:rPr lang="ru-RU" dirty="0" smtClean="0"/>
              <a:t> радовался , что боец с больной ногой сам идет, другой, может, похвалил бы, подбодрил, поддержал, а этот будто боится, что у него помощи попросят, заранее рычит, чуть не силой подгоняет.</a:t>
            </a:r>
          </a:p>
          <a:p>
            <a:r>
              <a:rPr lang="ru-RU" dirty="0" smtClean="0"/>
              <a:t>Вася попробовал представить себе, какая у него была бы жизнь, если бы на месте </a:t>
            </a:r>
            <a:r>
              <a:rPr lang="ru-RU" dirty="0" err="1" smtClean="0"/>
              <a:t>Живякова</a:t>
            </a:r>
            <a:r>
              <a:rPr lang="ru-RU" dirty="0" smtClean="0"/>
              <a:t> оказался другой человек, вспомнил все  свои многочисленные стычки с отделением, и вдруг совершенно неожиданная мысль пришла ему в голову:  а может, как раз наоборот, ему повезло с командиром.</a:t>
            </a:r>
          </a:p>
          <a:p>
            <a:r>
              <a:rPr lang="ru-RU" dirty="0" smtClean="0"/>
              <a:t> Если бы не </a:t>
            </a:r>
            <a:r>
              <a:rPr lang="ru-RU" dirty="0" err="1" smtClean="0"/>
              <a:t>Живяков</a:t>
            </a:r>
            <a:r>
              <a:rPr lang="ru-RU" dirty="0" smtClean="0"/>
              <a:t>, он, может, давно бы уже и раскис- еще там, на нейтральной полосе, когда попал в « доходяги», или теперь, когда подвернул проклятую стопу. Может, в боевой обстановке так и надо- быть беспощадным, и к себе, и к другим. Недаром в отделении у </a:t>
            </a:r>
            <a:r>
              <a:rPr lang="ru-RU" dirty="0" err="1" smtClean="0"/>
              <a:t>Живякова</a:t>
            </a:r>
            <a:r>
              <a:rPr lang="ru-RU" dirty="0" smtClean="0"/>
              <a:t> нет ни случаев голодной смерти, ни « доходяг», которых надо тащить. Все идут, все держатся……»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CC3300"/>
                </a:solidFill>
              </a:rPr>
              <a:t> отрывок из книги </a:t>
            </a:r>
            <a:r>
              <a:rPr lang="ru-RU" sz="2800" dirty="0" err="1" smtClean="0">
                <a:solidFill>
                  <a:srgbClr val="CC3300"/>
                </a:solidFill>
              </a:rPr>
              <a:t>Д.Я.Гусарова</a:t>
            </a:r>
            <a:r>
              <a:rPr lang="ru-RU" sz="2800" dirty="0" smtClean="0">
                <a:solidFill>
                  <a:srgbClr val="CC3300"/>
                </a:solidFill>
              </a:rPr>
              <a:t> </a:t>
            </a:r>
            <a:br>
              <a:rPr lang="ru-RU" sz="2800" dirty="0" smtClean="0">
                <a:solidFill>
                  <a:srgbClr val="CC3300"/>
                </a:solidFill>
              </a:rPr>
            </a:br>
            <a:r>
              <a:rPr lang="ru-RU" sz="2800" dirty="0" smtClean="0">
                <a:solidFill>
                  <a:srgbClr val="CC3300"/>
                </a:solidFill>
              </a:rPr>
              <a:t>« За чертой милосердия»</a:t>
            </a:r>
            <a:endParaRPr lang="ru-RU" sz="28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algn="ctr">
              <a:buNone/>
            </a:pPr>
            <a:r>
              <a:rPr lang="ru-RU" b="1" dirty="0" smtClean="0"/>
              <a:t>   </a:t>
            </a:r>
            <a:r>
              <a:rPr lang="ru-RU" dirty="0" smtClean="0"/>
              <a:t>Милосердие и доброта  на войне оказывается за чертой, необходимыми качествами для каждого. Делясь последними крохами, можно выжить, сохранив человеческое достоинство. Григорьев действует  не для себя, чести и слова, а для дорогих и близких, веривших ему людей, которых сюда на эту каменистую, обильно политую кровью высоту привел он. Роман Д.Я. </a:t>
            </a:r>
            <a:r>
              <a:rPr lang="ru-RU" dirty="0" err="1" smtClean="0"/>
              <a:t>Гусарова</a:t>
            </a:r>
            <a:r>
              <a:rPr lang="ru-RU" dirty="0" smtClean="0"/>
              <a:t> о высшей правде - о совести и нравственном выборе.</a:t>
            </a:r>
          </a:p>
          <a:p>
            <a:pPr algn="ctr">
              <a:buNone/>
            </a:pPr>
            <a:r>
              <a:rPr lang="ru-RU" dirty="0" smtClean="0"/>
              <a:t> </a:t>
            </a:r>
            <a:r>
              <a:rPr lang="ru-RU" dirty="0" smtClean="0">
                <a:solidFill>
                  <a:srgbClr val="CC3300"/>
                </a:solidFill>
              </a:rPr>
              <a:t>По словам автора, многие поступки на войне были за чертой милосердия, но этого требовали обстоятельства.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</a:t>
            </a:r>
            <a:r>
              <a:rPr lang="ru-RU" dirty="0" smtClean="0">
                <a:solidFill>
                  <a:srgbClr val="CC3300"/>
                </a:solidFill>
              </a:rPr>
              <a:t>Почему название книги </a:t>
            </a:r>
            <a:br>
              <a:rPr lang="ru-RU" dirty="0" smtClean="0">
                <a:solidFill>
                  <a:srgbClr val="CC3300"/>
                </a:solidFill>
              </a:rPr>
            </a:br>
            <a:r>
              <a:rPr lang="ru-RU" dirty="0" smtClean="0">
                <a:solidFill>
                  <a:srgbClr val="CC3300"/>
                </a:solidFill>
              </a:rPr>
              <a:t>« За чертой милосердия» ? </a:t>
            </a:r>
            <a:endParaRPr lang="ru-RU" dirty="0">
              <a:solidFill>
                <a:srgbClr val="CC330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0" y="457200"/>
            <a:ext cx="7924800" cy="9144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C3300"/>
                </a:solidFill>
              </a:rPr>
              <a:t>«…</a:t>
            </a:r>
            <a:r>
              <a:rPr lang="ru-RU" dirty="0" smtClean="0"/>
              <a:t> </a:t>
            </a:r>
            <a:r>
              <a:rPr lang="ru-RU" dirty="0" smtClean="0">
                <a:solidFill>
                  <a:srgbClr val="CC3300"/>
                </a:solidFill>
              </a:rPr>
              <a:t>Памяти павших, </a:t>
            </a:r>
            <a:br>
              <a:rPr lang="ru-RU" dirty="0" smtClean="0">
                <a:solidFill>
                  <a:srgbClr val="CC3300"/>
                </a:solidFill>
              </a:rPr>
            </a:br>
            <a:r>
              <a:rPr lang="ru-RU" dirty="0" smtClean="0">
                <a:solidFill>
                  <a:srgbClr val="CC3300"/>
                </a:solidFill>
              </a:rPr>
              <a:t>мужеству вернувшихся…»</a:t>
            </a:r>
            <a:br>
              <a:rPr lang="ru-RU" dirty="0" smtClean="0">
                <a:solidFill>
                  <a:srgbClr val="CC3300"/>
                </a:solidFill>
              </a:rPr>
            </a:br>
            <a:r>
              <a:rPr lang="ru-RU" sz="3100" dirty="0" smtClean="0">
                <a:hlinkClick r:id="rId2" action="ppaction://hlinkfile"/>
              </a:rPr>
              <a:t>( Приложение№3)</a:t>
            </a:r>
            <a:endParaRPr lang="ru-RU" sz="3100" dirty="0"/>
          </a:p>
        </p:txBody>
      </p:sp>
      <p:pic>
        <p:nvPicPr>
          <p:cNvPr id="30722" name="Picture 2" descr="E:\милосердие\пямятник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4546600" y="2235200"/>
            <a:ext cx="5080000" cy="3810000"/>
          </a:xfrm>
          <a:prstGeom prst="rect">
            <a:avLst/>
          </a:prstGeom>
          <a:noFill/>
          <a:ln w="57150">
            <a:solidFill>
              <a:srgbClr val="CC3300"/>
            </a:solidFill>
          </a:ln>
        </p:spPr>
      </p:pic>
      <p:sp>
        <p:nvSpPr>
          <p:cNvPr id="4" name="Прямоугольник 3"/>
          <p:cNvSpPr/>
          <p:nvPr/>
        </p:nvSpPr>
        <p:spPr>
          <a:xfrm>
            <a:off x="762000" y="1295400"/>
            <a:ext cx="1905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solidFill>
                  <a:srgbClr val="CC3300"/>
                </a:solidFill>
              </a:rPr>
              <a:t>;</a:t>
            </a:r>
          </a:p>
          <a:p>
            <a:pPr algn="ctr"/>
            <a:endParaRPr lang="ru-RU" dirty="0" smtClean="0">
              <a:solidFill>
                <a:srgbClr val="CC3300"/>
              </a:solidFill>
            </a:endParaRPr>
          </a:p>
          <a:p>
            <a:pPr algn="ctr"/>
            <a:endParaRPr lang="ru-RU" dirty="0" smtClean="0">
              <a:solidFill>
                <a:srgbClr val="CC3300"/>
              </a:solidFill>
            </a:endParaRPr>
          </a:p>
          <a:p>
            <a:pPr algn="ctr"/>
            <a:endParaRPr lang="ru-RU" dirty="0" smtClean="0">
              <a:solidFill>
                <a:srgbClr val="CC3300"/>
              </a:solidFill>
            </a:endParaRPr>
          </a:p>
          <a:p>
            <a:pPr algn="ctr"/>
            <a:endParaRPr lang="ru-RU" dirty="0" smtClean="0">
              <a:solidFill>
                <a:srgbClr val="CC3300"/>
              </a:solidFill>
            </a:endParaRPr>
          </a:p>
          <a:p>
            <a:pPr algn="ctr"/>
            <a:endParaRPr lang="ru-RU" dirty="0" smtClean="0">
              <a:solidFill>
                <a:srgbClr val="CC3300"/>
              </a:solidFill>
            </a:endParaRPr>
          </a:p>
          <a:p>
            <a:pPr algn="ctr"/>
            <a:endParaRPr lang="ru-RU" dirty="0" smtClean="0">
              <a:solidFill>
                <a:srgbClr val="CC3300"/>
              </a:solidFill>
            </a:endParaRPr>
          </a:p>
          <a:p>
            <a:pPr algn="ctr"/>
            <a:endParaRPr lang="ru-RU" dirty="0" smtClean="0">
              <a:solidFill>
                <a:srgbClr val="CC3300"/>
              </a:solidFill>
            </a:endParaRPr>
          </a:p>
          <a:p>
            <a:pPr algn="ctr"/>
            <a:endParaRPr lang="ru-RU" dirty="0" smtClean="0">
              <a:solidFill>
                <a:srgbClr val="CC3300"/>
              </a:solidFill>
            </a:endParaRPr>
          </a:p>
          <a:p>
            <a:pPr algn="ctr"/>
            <a:endParaRPr lang="ru-RU" dirty="0" smtClean="0">
              <a:solidFill>
                <a:srgbClr val="CC3300"/>
              </a:solidFill>
            </a:endParaRPr>
          </a:p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074" name="Picture 2" descr="http://www.pobeda1945.su/upld/photoes/division/648f30b00b4b42465d44a327a7003e2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" y="2057400"/>
            <a:ext cx="3352800" cy="2514600"/>
          </a:xfrm>
          <a:prstGeom prst="rect">
            <a:avLst/>
          </a:prstGeom>
          <a:noFill/>
          <a:ln w="57150">
            <a:solidFill>
              <a:srgbClr val="CC3300"/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609600" y="4800600"/>
            <a:ext cx="4191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dirty="0" smtClean="0">
              <a:solidFill>
                <a:srgbClr val="CC3300"/>
              </a:solidFill>
            </a:endParaRPr>
          </a:p>
          <a:p>
            <a:pPr algn="ctr"/>
            <a:r>
              <a:rPr lang="ru-RU" dirty="0" smtClean="0">
                <a:solidFill>
                  <a:srgbClr val="CC3300"/>
                </a:solidFill>
              </a:rPr>
              <a:t>Памятник на месте боя партизанского отряда</a:t>
            </a:r>
          </a:p>
          <a:p>
            <a:pPr algn="ctr"/>
            <a:r>
              <a:rPr lang="ru-RU" dirty="0" smtClean="0">
                <a:solidFill>
                  <a:srgbClr val="CC3300"/>
                </a:solidFill>
              </a:rPr>
              <a:t>  село</a:t>
            </a:r>
          </a:p>
          <a:p>
            <a:pPr algn="ctr"/>
            <a:r>
              <a:rPr lang="ru-RU" dirty="0" smtClean="0">
                <a:solidFill>
                  <a:srgbClr val="CC3300"/>
                </a:solidFill>
              </a:rPr>
              <a:t>Паданы Медвежьегорского района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172200" y="152401"/>
            <a:ext cx="2667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CC3300"/>
                </a:solidFill>
              </a:rPr>
              <a:t>Мемориал - Памятник воинам 1-й партизанской бригады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1. Что нового Вы узнали сегодня на уроке?</a:t>
            </a:r>
          </a:p>
          <a:p>
            <a:pPr algn="ctr"/>
            <a:r>
              <a:rPr lang="ru-RU" dirty="0" smtClean="0"/>
              <a:t>2. Что оставило наибольшее впечатление?</a:t>
            </a:r>
          </a:p>
          <a:p>
            <a:pPr algn="ctr"/>
            <a:r>
              <a:rPr lang="ru-RU" dirty="0" smtClean="0"/>
              <a:t>3. Хотели бы Вы прочитать Д.Я. </a:t>
            </a:r>
            <a:r>
              <a:rPr lang="ru-RU" dirty="0" err="1" smtClean="0"/>
              <a:t>Гусарова</a:t>
            </a:r>
            <a:r>
              <a:rPr lang="ru-RU" dirty="0" smtClean="0"/>
              <a:t> </a:t>
            </a:r>
          </a:p>
          <a:p>
            <a:pPr algn="ctr">
              <a:buNone/>
            </a:pPr>
            <a:r>
              <a:rPr lang="ru-RU" dirty="0" smtClean="0"/>
              <a:t>« За чертой милосердия» ?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        </a:t>
            </a:r>
            <a:r>
              <a:rPr lang="ru-RU" dirty="0" smtClean="0">
                <a:solidFill>
                  <a:srgbClr val="CC3300"/>
                </a:solidFill>
              </a:rPr>
              <a:t>Отзывы об уроке</a:t>
            </a:r>
            <a:br>
              <a:rPr lang="ru-RU" dirty="0" smtClean="0">
                <a:solidFill>
                  <a:srgbClr val="CC3300"/>
                </a:solidFill>
              </a:rPr>
            </a:br>
            <a:r>
              <a:rPr lang="ru-RU" sz="2200" dirty="0" smtClean="0">
                <a:solidFill>
                  <a:srgbClr val="CC3300"/>
                </a:solidFill>
              </a:rPr>
              <a:t>( </a:t>
            </a:r>
            <a:r>
              <a:rPr lang="ru-RU" sz="2200" dirty="0" smtClean="0">
                <a:solidFill>
                  <a:srgbClr val="CC3300"/>
                </a:solidFill>
                <a:hlinkClick r:id="rId2" action="ppaction://hlinkfile"/>
              </a:rPr>
              <a:t>Приложение № 4</a:t>
            </a:r>
            <a:r>
              <a:rPr lang="ru-RU" sz="2200" dirty="0" smtClean="0">
                <a:solidFill>
                  <a:srgbClr val="CC3300"/>
                </a:solidFill>
              </a:rPr>
              <a:t>)</a:t>
            </a:r>
            <a:endParaRPr lang="ru-RU" sz="2200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r>
              <a:rPr lang="ru-RU" dirty="0" smtClean="0">
                <a:solidFill>
                  <a:srgbClr val="CC3300"/>
                </a:solidFill>
              </a:rPr>
              <a:t>     Моменты мероприятия</a:t>
            </a:r>
            <a:endParaRPr lang="ru-RU" dirty="0">
              <a:solidFill>
                <a:srgbClr val="CC3300"/>
              </a:solidFill>
            </a:endParaRPr>
          </a:p>
        </p:txBody>
      </p:sp>
      <p:pic>
        <p:nvPicPr>
          <p:cNvPr id="4" name="Рисунок 3" descr="IMG_876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81000" y="1066800"/>
            <a:ext cx="4114800" cy="2743200"/>
          </a:xfrm>
          <a:prstGeom prst="rect">
            <a:avLst/>
          </a:prstGeom>
          <a:ln w="38100">
            <a:solidFill>
              <a:srgbClr val="CC3300"/>
            </a:solidFill>
          </a:ln>
        </p:spPr>
      </p:pic>
      <p:pic>
        <p:nvPicPr>
          <p:cNvPr id="6" name="Рисунок 5" descr="IMG_876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24400" y="1066800"/>
            <a:ext cx="4114800" cy="2743200"/>
          </a:xfrm>
          <a:prstGeom prst="rect">
            <a:avLst/>
          </a:prstGeom>
          <a:ln w="38100">
            <a:solidFill>
              <a:srgbClr val="CC3300"/>
            </a:solidFill>
          </a:ln>
        </p:spPr>
      </p:pic>
      <p:pic>
        <p:nvPicPr>
          <p:cNvPr id="7" name="Рисунок 6" descr="IMG_877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4800" y="4038600"/>
            <a:ext cx="4114800" cy="2590800"/>
          </a:xfrm>
          <a:prstGeom prst="rect">
            <a:avLst/>
          </a:prstGeom>
          <a:ln w="38100">
            <a:solidFill>
              <a:srgbClr val="CC3300"/>
            </a:solidFill>
          </a:ln>
        </p:spPr>
      </p:pic>
      <p:pic>
        <p:nvPicPr>
          <p:cNvPr id="8" name="Рисунок 7" descr="IMG_8777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00600" y="3962400"/>
            <a:ext cx="4038600" cy="2692400"/>
          </a:xfrm>
          <a:prstGeom prst="rect">
            <a:avLst/>
          </a:prstGeom>
          <a:ln w="57150">
            <a:solidFill>
              <a:srgbClr val="CC3300"/>
            </a:solidFill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1.</a:t>
            </a:r>
            <a:r>
              <a:rPr lang="en-US" dirty="0" smtClean="0"/>
              <a:t> </a:t>
            </a:r>
            <a:r>
              <a:rPr lang="en-US" dirty="0" smtClean="0">
                <a:hlinkClick r:id="rId2"/>
              </a:rPr>
              <a:t>http://www.pobeda1945.su/</a:t>
            </a:r>
            <a:endParaRPr lang="ru-RU" dirty="0" smtClean="0"/>
          </a:p>
          <a:p>
            <a:r>
              <a:rPr lang="ru-RU" dirty="0" smtClean="0"/>
              <a:t>2.</a:t>
            </a:r>
            <a:r>
              <a:rPr lang="en-US" dirty="0" smtClean="0"/>
              <a:t>http://www.geocaching.su/?cid=11585&amp;pn=101</a:t>
            </a:r>
            <a:endParaRPr lang="ru-RU" dirty="0" smtClean="0"/>
          </a:p>
          <a:p>
            <a:r>
              <a:rPr lang="ru-RU" dirty="0" smtClean="0"/>
              <a:t>3.География Карельской АССР учебное пособие для средней школы. </a:t>
            </a:r>
          </a:p>
          <a:p>
            <a:r>
              <a:rPr lang="ru-RU" dirty="0" smtClean="0"/>
              <a:t>4.Чумаков Г.В. ,Ремизов А.Н. Бригада: История1-й партизанской бригады Карельского фронта/</a:t>
            </a:r>
            <a:r>
              <a:rPr lang="ru-RU" dirty="0" err="1" smtClean="0"/>
              <a:t>Военно-ист</a:t>
            </a:r>
            <a:r>
              <a:rPr lang="ru-RU" dirty="0" smtClean="0"/>
              <a:t> о-во </a:t>
            </a:r>
            <a:r>
              <a:rPr lang="ru-RU" dirty="0" err="1" smtClean="0"/>
              <a:t>Респ.Карелия</a:t>
            </a:r>
            <a:r>
              <a:rPr lang="ru-RU" dirty="0" smtClean="0"/>
              <a:t>.- Петрозаводск: « Компания РИФ»,2007.-358с.; ил.</a:t>
            </a:r>
          </a:p>
          <a:p>
            <a:r>
              <a:rPr lang="ru-RU" dirty="0" smtClean="0"/>
              <a:t>5.Д.Я. Гусаров « За чертой милосердия» Роман- хроника; Издательство « Карелия» Петрозаводск , 1977</a:t>
            </a:r>
          </a:p>
          <a:p>
            <a:r>
              <a:rPr lang="ru-RU" dirty="0" smtClean="0"/>
              <a:t>6.</a:t>
            </a:r>
            <a:r>
              <a:rPr lang="en-US" dirty="0" smtClean="0"/>
              <a:t>http://dic.academic.ru/dic.nsf/enc_literature/5552/%D1%85%D1%80%D0%BE%D0%BD%D0%B8%D0%BA%D0%B0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dirty="0" smtClean="0">
                <a:solidFill>
                  <a:srgbClr val="CC3300"/>
                </a:solidFill>
              </a:rPr>
              <a:t>Литература</a:t>
            </a:r>
            <a:endParaRPr lang="ru-RU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 </a:t>
            </a:r>
            <a:r>
              <a:rPr lang="ru-RU" dirty="0" smtClean="0">
                <a:solidFill>
                  <a:srgbClr val="CC3300"/>
                </a:solidFill>
              </a:rPr>
              <a:t>Спасибо за внимание!</a:t>
            </a:r>
            <a:endParaRPr lang="ru-RU" dirty="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495800" y="1219200"/>
            <a:ext cx="4191000" cy="4788091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r>
              <a:rPr lang="ru-RU" sz="5600" dirty="0" smtClean="0"/>
              <a:t>    Уроженец деревни </a:t>
            </a:r>
            <a:r>
              <a:rPr lang="ru-RU" sz="5600" dirty="0" err="1" smtClean="0"/>
              <a:t>Тулубьево</a:t>
            </a:r>
            <a:r>
              <a:rPr lang="ru-RU" sz="5600" dirty="0" smtClean="0"/>
              <a:t>, что под Великими Луками псковской области.</a:t>
            </a:r>
          </a:p>
          <a:p>
            <a:r>
              <a:rPr lang="ru-RU" sz="5600" dirty="0" smtClean="0"/>
              <a:t>Молодой электросварщик, не дожидаясь призывного возраста, по комсомольскому призыву ушел в партизаны. Дмитрий Гусаров был бойцом отряда «Боевые друзья», действующего в Карелии, затем командиром отделения </a:t>
            </a:r>
            <a:r>
              <a:rPr lang="ru-RU" sz="5600" dirty="0" err="1" smtClean="0"/>
              <a:t>разведвзвода</a:t>
            </a:r>
            <a:r>
              <a:rPr lang="ru-RU" sz="5600" dirty="0" smtClean="0"/>
              <a:t> этого же отряда. За участие в боевых действиях партизанского отряда Гусаров награжден четырьмя боевым медалями.</a:t>
            </a:r>
          </a:p>
          <a:p>
            <a:r>
              <a:rPr lang="ru-RU" sz="5600" dirty="0" smtClean="0"/>
              <a:t>В 1951 году в Ленинграде окончил Университет. Первая повесть «Плечом к плечу» была опубликована в карельском журнале «На рубеже» в 1949 году. В 1953-1957 годах выходит роман «Боевой призыв». Затем книги «Цена человеку» (1963) и «Три повести из жизни Петра Анохина» (1968).</a:t>
            </a:r>
          </a:p>
          <a:p>
            <a:r>
              <a:rPr lang="ru-RU" sz="5600" dirty="0" smtClean="0"/>
              <a:t>Главный его роман, сделавший его известным на всю страну «За чертой милосердия» вышел в 1977 году. Получил Государственную премию Карелии. Последние его повести «Партизанская музыка» и «История неоконченного поиска» были опубликованы в 1988 году.</a:t>
            </a:r>
          </a:p>
          <a:p>
            <a:r>
              <a:rPr lang="ru-RU" sz="5600" dirty="0" smtClean="0"/>
              <a:t>Долгие годы (с 1954 по 1990) он был главным редактором журнала «Север».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2192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  </a:t>
            </a:r>
            <a:br>
              <a:rPr lang="ru-RU" dirty="0" smtClean="0"/>
            </a:br>
            <a:r>
              <a:rPr lang="ru-RU" dirty="0" smtClean="0"/>
              <a:t> </a:t>
            </a:r>
            <a:r>
              <a:rPr lang="ru-RU" dirty="0" smtClean="0">
                <a:solidFill>
                  <a:srgbClr val="CC3300"/>
                </a:solidFill>
              </a:rPr>
              <a:t>Дмитрий Яковлевич Гусаров</a:t>
            </a:r>
            <a:br>
              <a:rPr lang="ru-RU" dirty="0" smtClean="0">
                <a:solidFill>
                  <a:srgbClr val="CC3300"/>
                </a:solidFill>
              </a:rPr>
            </a:br>
            <a:r>
              <a:rPr lang="ru-RU" sz="3600" dirty="0" smtClean="0"/>
              <a:t>4.10.1924  - 7.08.1995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>
              <a:solidFill>
                <a:srgbClr val="CC3300"/>
              </a:solidFill>
            </a:endParaRPr>
          </a:p>
        </p:txBody>
      </p:sp>
      <p:pic>
        <p:nvPicPr>
          <p:cNvPr id="4" name="Рисунок 3" descr="C:\Users\user\Pictures\мой класс\gusarov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1600200"/>
            <a:ext cx="3276600" cy="4343400"/>
          </a:xfrm>
          <a:prstGeom prst="rect">
            <a:avLst/>
          </a:prstGeom>
          <a:noFill/>
          <a:ln w="57150">
            <a:solidFill>
              <a:srgbClr val="CC33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066800" y="2362200"/>
            <a:ext cx="4191000" cy="3645091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Роман- хроника известный на всю страну «За чертой милосердия» вышел в 1977 году.   Автор получил  за него Государственную премию Карелии.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C3300"/>
                </a:solidFill>
              </a:rPr>
              <a:t>  Роман- хроника </a:t>
            </a:r>
            <a:br>
              <a:rPr lang="ru-RU" dirty="0" smtClean="0">
                <a:solidFill>
                  <a:srgbClr val="CC3300"/>
                </a:solidFill>
              </a:rPr>
            </a:br>
            <a:r>
              <a:rPr lang="ru-RU" dirty="0" smtClean="0">
                <a:solidFill>
                  <a:srgbClr val="CC3300"/>
                </a:solidFill>
              </a:rPr>
              <a:t>« За чертой милосердия»</a:t>
            </a:r>
            <a:endParaRPr lang="ru-RU" dirty="0">
              <a:solidFill>
                <a:srgbClr val="CC3300"/>
              </a:solidFill>
            </a:endParaRPr>
          </a:p>
        </p:txBody>
      </p:sp>
      <p:pic>
        <p:nvPicPr>
          <p:cNvPr id="1026" name="Picture 2" descr="&amp;Zcy;&amp;acy; &amp;chcy;&amp;iecy;&amp;rcy;&amp;tcy;&amp;ocy;&amp;jcy; &amp;mcy;&amp;icy;&amp;lcy;&amp;ocy;&amp;scy;&amp;iecy;&amp;rcy;&amp;dcy;&amp;icy;&amp;yacy; (&amp;Dcy;. &amp;Gcy;&amp;ucy;&amp;scy;&amp;acy;&amp;rcy;&amp;ocy;&amp;vcy;) - &amp;kcy;&amp;ncy;&amp;icy;&amp;gcy;&amp;icy; &amp;ncy;&amp;acy; Books.3Movie.net &amp;scy;&amp;kcy;&amp;acy;&amp;chcy;&amp;acy;&amp;tcy;&amp;softcy; &amp;chcy;&amp;iecy;&amp;rcy;&amp;iecy;&amp;zcy; &amp;tcy;&amp;ocy;&amp;rcy;&amp;rcy;&amp;iecy;&amp;ncy;&amp;tcy; &amp;bcy;&amp;iecy;&amp;scy;&amp;pcy;&amp;lcy;&amp;acy;&amp;tcy;&amp;ncy;&amp;ocy;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5000" y="1524000"/>
            <a:ext cx="3248863" cy="5029200"/>
          </a:xfrm>
          <a:prstGeom prst="rect">
            <a:avLst/>
          </a:prstGeom>
          <a:noFill/>
          <a:ln w="57150">
            <a:solidFill>
              <a:srgbClr val="CC33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algn="ctr">
              <a:buNone/>
            </a:pPr>
            <a:r>
              <a:rPr lang="ru-RU" dirty="0" smtClean="0"/>
              <a:t>  (греч. </a:t>
            </a:r>
            <a:r>
              <a:rPr lang="ru-RU" dirty="0" err="1" smtClean="0"/>
              <a:t>chronika</a:t>
            </a:r>
            <a:r>
              <a:rPr lang="ru-RU" dirty="0" smtClean="0"/>
              <a:t> летопись), литературный жанр, содержащий изложение исторических событий в </a:t>
            </a:r>
            <a:r>
              <a:rPr lang="ru-RU" dirty="0" err="1" smtClean="0"/>
              <a:t>ихвременно́й</a:t>
            </a:r>
            <a:r>
              <a:rPr lang="ru-RU" dirty="0" smtClean="0"/>
              <a:t> последовательности. В отличие от дневника или исторического романа хроника изображает </a:t>
            </a:r>
            <a:r>
              <a:rPr lang="ru-RU" dirty="0" err="1" smtClean="0"/>
              <a:t>самход</a:t>
            </a:r>
            <a:r>
              <a:rPr lang="ru-RU" dirty="0" smtClean="0"/>
              <a:t> времени, а не переживания и конфликты людей. Сюжетообразующую </a:t>
            </a:r>
          </a:p>
          <a:p>
            <a:pPr algn="ctr">
              <a:buNone/>
            </a:pPr>
            <a:r>
              <a:rPr lang="ru-RU" dirty="0" smtClean="0"/>
              <a:t>роль играет само время,</a:t>
            </a:r>
          </a:p>
          <a:p>
            <a:pPr algn="ctr">
              <a:buNone/>
            </a:pPr>
            <a:r>
              <a:rPr lang="ru-RU" dirty="0" smtClean="0"/>
              <a:t>повествование строится как смена эпизодов, картин действительности.</a:t>
            </a:r>
          </a:p>
          <a:p>
            <a:pPr algn="ctr">
              <a:buNone/>
            </a:pPr>
            <a:r>
              <a:rPr lang="ru-RU" dirty="0" smtClean="0"/>
              <a:t> ( Литературная энциклопедия)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38200" y="609600"/>
            <a:ext cx="7848600" cy="80803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CC3300"/>
                </a:solidFill>
              </a:rPr>
              <a:t>Жанр книги : роман- хроника</a:t>
            </a:r>
            <a:endParaRPr lang="ru-RU" dirty="0">
              <a:solidFill>
                <a:srgbClr val="CC330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E:\милосердие\приказ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228600"/>
            <a:ext cx="7173784" cy="5791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953000" y="1481328"/>
            <a:ext cx="3733800" cy="4525963"/>
          </a:xfrm>
        </p:spPr>
        <p:txBody>
          <a:bodyPr>
            <a:normAutofit fontScale="25000" lnSpcReduction="20000"/>
          </a:bodyPr>
          <a:lstStyle/>
          <a:p>
            <a:pPr algn="ctr"/>
            <a:r>
              <a:rPr lang="ru-RU" sz="8000" dirty="0" smtClean="0"/>
              <a:t>Командир Иван Антонович Григорьев</a:t>
            </a:r>
          </a:p>
          <a:p>
            <a:pPr algn="ctr"/>
            <a:r>
              <a:rPr lang="ru-RU" sz="8000" dirty="0" smtClean="0"/>
              <a:t> ( 17.11.1902-31.07.1942) Майор. Родился в с. Паданы Медвежьегорского района. С августа 1941года участвовал в партизанском движении. Погиб в бою на высоте 264,9</a:t>
            </a:r>
          </a:p>
          <a:p>
            <a:pPr algn="ctr">
              <a:buNone/>
            </a:pPr>
            <a:r>
              <a:rPr lang="ru-RU" sz="8000" dirty="0" smtClean="0"/>
              <a:t> 31июля 1942года.</a:t>
            </a:r>
          </a:p>
          <a:p>
            <a:pPr algn="ctr"/>
            <a:r>
              <a:rPr lang="ru-RU" sz="8000" dirty="0" smtClean="0"/>
              <a:t>Награды: именное оружие, именные часы, орден Красной Звезды, орден Ленина, 1942 году представлен к званию Героя Советского Союза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C3300"/>
                </a:solidFill>
              </a:rPr>
              <a:t>1-й партизанская бригада Карельского фронта</a:t>
            </a:r>
            <a:endParaRPr lang="ru-RU" dirty="0">
              <a:solidFill>
                <a:srgbClr val="CC3300"/>
              </a:solidFill>
            </a:endParaRPr>
          </a:p>
        </p:txBody>
      </p:sp>
      <p:pic>
        <p:nvPicPr>
          <p:cNvPr id="4" name="Рисунок 3" descr=" И. А. Григорьев, командир I партизанской бригады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95400" y="1447800"/>
            <a:ext cx="2743200" cy="4495800"/>
          </a:xfrm>
          <a:prstGeom prst="rect">
            <a:avLst/>
          </a:prstGeom>
          <a:noFill/>
          <a:ln w="57150">
            <a:solidFill>
              <a:srgbClr val="CC33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CC3300"/>
                </a:solidFill>
              </a:rPr>
              <a:t>1-й партизанская бригада Карельского фронта</a:t>
            </a:r>
            <a:endParaRPr lang="ru-RU" dirty="0"/>
          </a:p>
        </p:txBody>
      </p:sp>
      <p:pic>
        <p:nvPicPr>
          <p:cNvPr id="4" name="Рисунок 3" descr="Схема структуры I партизанской бригады к началу марта 1942 г. ">
            <a:hlinkClick r:id="rId2"/>
          </p:cNvPr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52600" y="1600200"/>
            <a:ext cx="6000750" cy="4514850"/>
          </a:xfrm>
          <a:prstGeom prst="rect">
            <a:avLst/>
          </a:prstGeom>
          <a:noFill/>
          <a:ln w="57150">
            <a:solidFill>
              <a:srgbClr val="CC33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838200"/>
          </a:xfrm>
        </p:spPr>
        <p:txBody>
          <a:bodyPr/>
          <a:lstStyle/>
          <a:p>
            <a:r>
              <a:rPr lang="ru-RU" dirty="0" smtClean="0"/>
              <a:t>      </a:t>
            </a:r>
            <a:r>
              <a:rPr lang="ru-RU" dirty="0" smtClean="0">
                <a:solidFill>
                  <a:srgbClr val="CC3300"/>
                </a:solidFill>
              </a:rPr>
              <a:t>Путь легендарного рейда</a:t>
            </a:r>
            <a:endParaRPr lang="ru-RU" dirty="0">
              <a:solidFill>
                <a:srgbClr val="CC3300"/>
              </a:solidFill>
            </a:endParaRPr>
          </a:p>
        </p:txBody>
      </p:sp>
      <p:pic>
        <p:nvPicPr>
          <p:cNvPr id="29698" name="Picture 2" descr="E:\милосердие\путь отряд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2637931" y="1095870"/>
            <a:ext cx="5285384" cy="5227245"/>
          </a:xfrm>
          <a:prstGeom prst="rect">
            <a:avLst/>
          </a:prstGeom>
          <a:noFill/>
          <a:ln w="57150">
            <a:solidFill>
              <a:srgbClr val="CC33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310</TotalTime>
  <Words>1146</Words>
  <Application>Microsoft Office PowerPoint</Application>
  <PresentationFormat>Экран (4:3)</PresentationFormat>
  <Paragraphs>97</Paragraphs>
  <Slides>28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Открытая</vt:lpstr>
      <vt:lpstr>  Тема:  « … Памяти павших,         мужеству вернувшихся….»  по книге  Д.Я. Гусарова  « За чертой милосердия»  8 класс</vt:lpstr>
      <vt:lpstr>             Милосердие</vt:lpstr>
      <vt:lpstr>    Дмитрий Яковлевич Гусаров 4.10.1924  - 7.08.1995  </vt:lpstr>
      <vt:lpstr>  Роман- хроника  « За чертой милосердия»</vt:lpstr>
      <vt:lpstr>Жанр книги : роман- хроника</vt:lpstr>
      <vt:lpstr>Слайд 6</vt:lpstr>
      <vt:lpstr>1-й партизанская бригада Карельского фронта</vt:lpstr>
      <vt:lpstr>1-й партизанская бригада Карельского фронта</vt:lpstr>
      <vt:lpstr>      Путь легендарного рейда</vt:lpstr>
      <vt:lpstr>1-й партизанская бригада Карельского фронта</vt:lpstr>
      <vt:lpstr>1-й партизанская бригада Карельского фронта</vt:lpstr>
      <vt:lpstr>1-й партизанская бригада Карельского фронта</vt:lpstr>
      <vt:lpstr>1-й партизанская бригада Карельского фронта</vt:lpstr>
      <vt:lpstr>1-й партизанская бригада Карельского фронта</vt:lpstr>
      <vt:lpstr>1-й партизанская бригада Карельского фронта</vt:lpstr>
      <vt:lpstr>1-й партизанская бригада Карельского фронта</vt:lpstr>
      <vt:lpstr>     Западно- Карельская возвышенность</vt:lpstr>
      <vt:lpstr> Западно- Карельская возвышенность</vt:lpstr>
      <vt:lpstr> Описание  Западно- Карельской возвышенности ( отрывок из книгиД.Я.Гусарова  « За чертой милосердия) </vt:lpstr>
      <vt:lpstr> Описание  Высоты 264,9 ( отрывок из книгиД.Я.Гусарова  « За чертой милосердия)</vt:lpstr>
      <vt:lpstr>  Работа в группах ( Приложение № 1)</vt:lpstr>
      <vt:lpstr> отрывок из книги Д.Я.Гусарова  « За чертой милосердия»</vt:lpstr>
      <vt:lpstr> Почему название книги  « За чертой милосердия» ? </vt:lpstr>
      <vt:lpstr>«… Памяти павших,  мужеству вернувшихся…» ( Приложение№3)</vt:lpstr>
      <vt:lpstr>        Отзывы об уроке ( Приложение № 4)</vt:lpstr>
      <vt:lpstr>     Моменты мероприятия</vt:lpstr>
      <vt:lpstr> Литература</vt:lpstr>
      <vt:lpstr>  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34</cp:revision>
  <dcterms:created xsi:type="dcterms:W3CDTF">2015-04-19T08:23:46Z</dcterms:created>
  <dcterms:modified xsi:type="dcterms:W3CDTF">2015-04-23T19:03:14Z</dcterms:modified>
</cp:coreProperties>
</file>